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7" r:id="rId1"/>
  </p:sldMasterIdLst>
  <p:notesMasterIdLst>
    <p:notesMasterId r:id="rId12"/>
  </p:notesMasterIdLst>
  <p:sldIdLst>
    <p:sldId id="256" r:id="rId2"/>
    <p:sldId id="259" r:id="rId3"/>
    <p:sldId id="260" r:id="rId4"/>
    <p:sldId id="261" r:id="rId5"/>
    <p:sldId id="262" r:id="rId6"/>
    <p:sldId id="263" r:id="rId7"/>
    <p:sldId id="264" r:id="rId8"/>
    <p:sldId id="265" r:id="rId9"/>
    <p:sldId id="266" r:id="rId10"/>
    <p:sldId id="267"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4" d="100"/>
          <a:sy n="74" d="100"/>
        </p:scale>
        <p:origin x="-199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7A9108-163C-F746-A7F1-3FA4354A96FE}" type="datetimeFigureOut">
              <a:rPr lang="en-US" smtClean="0"/>
              <a:t>10/8/12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CCFD5C-D0AC-794C-9ACC-441903CBE145}" type="slidenum">
              <a:rPr lang="en-US" smtClean="0"/>
              <a:t>‹#›</a:t>
            </a:fld>
            <a:endParaRPr lang="en-US"/>
          </a:p>
        </p:txBody>
      </p:sp>
    </p:spTree>
    <p:extLst>
      <p:ext uri="{BB962C8B-B14F-4D97-AF65-F5344CB8AC3E}">
        <p14:creationId xmlns:p14="http://schemas.microsoft.com/office/powerpoint/2010/main" val="9455049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10CCFD5C-D0AC-794C-9ACC-441903CBE145}" type="slidenum">
              <a:rPr lang="en-US" smtClean="0"/>
              <a:t>2</a:t>
            </a:fld>
            <a:endParaRPr lang="en-US"/>
          </a:p>
        </p:txBody>
      </p:sp>
    </p:spTree>
    <p:extLst>
      <p:ext uri="{BB962C8B-B14F-4D97-AF65-F5344CB8AC3E}">
        <p14:creationId xmlns:p14="http://schemas.microsoft.com/office/powerpoint/2010/main" val="722412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x-none"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4" name="Date Placeholder 3"/>
          <p:cNvSpPr>
            <a:spLocks noGrp="1"/>
          </p:cNvSpPr>
          <p:nvPr>
            <p:ph type="dt" sz="half" idx="10"/>
          </p:nvPr>
        </p:nvSpPr>
        <p:spPr/>
        <p:txBody>
          <a:bodyPr/>
          <a:lstStyle/>
          <a:p>
            <a:fld id="{8E36636D-D922-432D-A958-524484B5923D}" type="datetimeFigureOut">
              <a:rPr lang="en-US" smtClean="0"/>
              <a:pPr/>
              <a:t>10/8/12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x-none"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spcAft>
                <a:spcPts val="10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x-none" smtClean="0"/>
              <a:t>Click to edit Master text styles</a:t>
            </a:r>
          </a:p>
        </p:txBody>
      </p:sp>
      <p:sp>
        <p:nvSpPr>
          <p:cNvPr id="5" name="Date Placeholder 4"/>
          <p:cNvSpPr>
            <a:spLocks noGrp="1"/>
          </p:cNvSpPr>
          <p:nvPr>
            <p:ph type="dt" sz="half" idx="10"/>
          </p:nvPr>
        </p:nvSpPr>
        <p:spPr/>
        <p:txBody>
          <a:bodyPr/>
          <a:lstStyle/>
          <a:p>
            <a:fld id="{756511DA-3B46-914A-BAAE-5F475BD63852}" type="datetimeFigureOut">
              <a:rPr lang="en-US" smtClean="0"/>
              <a:t>10/8/12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7D451-A136-D247-8C59-01991B5CE94D}" type="slidenum">
              <a:rPr lang="en-US" smtClean="0"/>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x-none"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x-none" smtClean="0"/>
              <a:t>Click to edit Master text styles</a:t>
            </a:r>
          </a:p>
        </p:txBody>
      </p:sp>
      <p:sp>
        <p:nvSpPr>
          <p:cNvPr id="5" name="Date Placeholder 4"/>
          <p:cNvSpPr>
            <a:spLocks noGrp="1"/>
          </p:cNvSpPr>
          <p:nvPr>
            <p:ph type="dt" sz="half" idx="10"/>
          </p:nvPr>
        </p:nvSpPr>
        <p:spPr/>
        <p:txBody>
          <a:bodyPr/>
          <a:lstStyle/>
          <a:p>
            <a:fld id="{756511DA-3B46-914A-BAAE-5F475BD63852}" type="datetimeFigureOut">
              <a:rPr lang="en-US" smtClean="0"/>
              <a:t>10/8/12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7D451-A136-D247-8C59-01991B5CE94D}" type="slidenum">
              <a:rPr lang="en-US" smtClean="0"/>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x-none"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x-none" smtClean="0"/>
              <a:t>Click to edit Master text styles</a:t>
            </a:r>
          </a:p>
        </p:txBody>
      </p:sp>
      <p:sp>
        <p:nvSpPr>
          <p:cNvPr id="5" name="Date Placeholder 4"/>
          <p:cNvSpPr>
            <a:spLocks noGrp="1"/>
          </p:cNvSpPr>
          <p:nvPr>
            <p:ph type="dt" sz="half" idx="10"/>
          </p:nvPr>
        </p:nvSpPr>
        <p:spPr/>
        <p:txBody>
          <a:bodyPr/>
          <a:lstStyle/>
          <a:p>
            <a:fld id="{756511DA-3B46-914A-BAAE-5F475BD63852}" type="datetimeFigureOut">
              <a:rPr lang="en-US" smtClean="0"/>
              <a:t>10/8/12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7D451-A136-D247-8C59-01991B5CE94D}" type="slidenum">
              <a:rPr lang="en-US" smtClean="0"/>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x-none" smtClean="0"/>
              <a:t>Click to edit Master text styles</a:t>
            </a:r>
          </a:p>
        </p:txBody>
      </p:sp>
      <p:sp>
        <p:nvSpPr>
          <p:cNvPr id="5" name="Date Placeholder 4"/>
          <p:cNvSpPr>
            <a:spLocks noGrp="1"/>
          </p:cNvSpPr>
          <p:nvPr>
            <p:ph type="dt" sz="half" idx="10"/>
          </p:nvPr>
        </p:nvSpPr>
        <p:spPr/>
        <p:txBody>
          <a:bodyPr/>
          <a:lstStyle/>
          <a:p>
            <a:fld id="{756511DA-3B46-914A-BAAE-5F475BD63852}" type="datetimeFigureOut">
              <a:rPr lang="en-US" smtClean="0"/>
              <a:t>10/8/12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7D451-A136-D247-8C59-01991B5CE94D}" type="slidenum">
              <a:rPr lang="en-US" smtClean="0"/>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x-none" smtClean="0"/>
              <a:t>Click to edit Master title style</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x-none" smtClean="0"/>
              <a:t>Click to edit Master text styles</a:t>
            </a:r>
          </a:p>
        </p:txBody>
      </p:sp>
      <p:sp>
        <p:nvSpPr>
          <p:cNvPr id="5" name="Date Placeholder 4"/>
          <p:cNvSpPr>
            <a:spLocks noGrp="1"/>
          </p:cNvSpPr>
          <p:nvPr>
            <p:ph type="dt" sz="half" idx="10"/>
          </p:nvPr>
        </p:nvSpPr>
        <p:spPr/>
        <p:txBody>
          <a:bodyPr/>
          <a:lstStyle/>
          <a:p>
            <a:fld id="{756511DA-3B46-914A-BAAE-5F475BD63852}" type="datetimeFigureOut">
              <a:rPr lang="en-US" smtClean="0"/>
              <a:t>10/8/12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7D451-A136-D247-8C59-01991B5CE94D}" type="slidenum">
              <a:rPr lang="en-US" smtClean="0"/>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x-none"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756511DA-3B46-914A-BAAE-5F475BD63852}" type="datetimeFigureOut">
              <a:rPr lang="en-US" smtClean="0"/>
              <a:t>10/8/12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7D451-A136-D247-8C59-01991B5CE94D}" type="slidenum">
              <a:rPr lang="en-US" smtClean="0"/>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x-none"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756511DA-3B46-914A-BAAE-5F475BD63852}" type="datetimeFigureOut">
              <a:rPr lang="en-US" smtClean="0"/>
              <a:t>10/8/12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7D451-A136-D247-8C59-01991B5CE94D}" type="slidenum">
              <a:rPr lang="en-US" smtClean="0"/>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756511DA-3B46-914A-BAAE-5F475BD63852}" type="datetimeFigureOut">
              <a:rPr lang="en-US" smtClean="0"/>
              <a:t>10/8/12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7D451-A136-D247-8C59-01991B5CE94D}" type="slidenum">
              <a:rPr lang="en-US" smtClean="0"/>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x-none"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4" name="Date Placeholder 3"/>
          <p:cNvSpPr>
            <a:spLocks noGrp="1"/>
          </p:cNvSpPr>
          <p:nvPr>
            <p:ph type="dt" sz="half" idx="10"/>
          </p:nvPr>
        </p:nvSpPr>
        <p:spPr/>
        <p:txBody>
          <a:bodyPr/>
          <a:lstStyle/>
          <a:p>
            <a:fld id="{756511DA-3B46-914A-BAAE-5F475BD63852}" type="datetimeFigureOut">
              <a:rPr lang="en-US" smtClean="0"/>
              <a:t>10/8/12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7D451-A136-D247-8C59-01991B5CE94D}"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x-none"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10/8/12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x-none"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Date Placeholder 4"/>
          <p:cNvSpPr>
            <a:spLocks noGrp="1"/>
          </p:cNvSpPr>
          <p:nvPr>
            <p:ph type="dt" sz="half" idx="10"/>
          </p:nvPr>
        </p:nvSpPr>
        <p:spPr/>
        <p:txBody>
          <a:bodyPr/>
          <a:lstStyle/>
          <a:p>
            <a:fld id="{756511DA-3B46-914A-BAAE-5F475BD63852}" type="datetimeFigureOut">
              <a:rPr lang="en-US" smtClean="0"/>
              <a:t>10/8/12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7D451-A136-D247-8C59-01991B5CE94D}" type="slidenum">
              <a:rPr lang="en-US" smtClean="0"/>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x-none"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7" name="Date Placeholder 6"/>
          <p:cNvSpPr>
            <a:spLocks noGrp="1"/>
          </p:cNvSpPr>
          <p:nvPr>
            <p:ph type="dt" sz="half" idx="10"/>
          </p:nvPr>
        </p:nvSpPr>
        <p:spPr/>
        <p:txBody>
          <a:bodyPr/>
          <a:lstStyle/>
          <a:p>
            <a:fld id="{756511DA-3B46-914A-BAAE-5F475BD63852}" type="datetimeFigureOut">
              <a:rPr lang="en-US" smtClean="0"/>
              <a:t>10/8/12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7D451-A136-D247-8C59-01991B5CE94D}" type="slidenum">
              <a:rPr lang="en-US" smtClean="0"/>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a:p>
        </p:txBody>
      </p:sp>
      <p:sp>
        <p:nvSpPr>
          <p:cNvPr id="3" name="Date Placeholder 2"/>
          <p:cNvSpPr>
            <a:spLocks noGrp="1"/>
          </p:cNvSpPr>
          <p:nvPr>
            <p:ph type="dt" sz="half" idx="10"/>
          </p:nvPr>
        </p:nvSpPr>
        <p:spPr/>
        <p:txBody>
          <a:bodyPr/>
          <a:lstStyle/>
          <a:p>
            <a:fld id="{756511DA-3B46-914A-BAAE-5F475BD63852}" type="datetimeFigureOut">
              <a:rPr lang="en-US" smtClean="0"/>
              <a:t>10/8/12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7D451-A136-D247-8C59-01991B5CE94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6511DA-3B46-914A-BAAE-5F475BD63852}" type="datetimeFigureOut">
              <a:rPr lang="en-US" smtClean="0"/>
              <a:t>10/8/12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7D451-A136-D247-8C59-01991B5CE94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x-none"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marL="2290763" indent="-461963">
              <a:defRPr sz="2000"/>
            </a:lvl6pPr>
            <a:lvl7pPr marL="2290763" indent="-461963">
              <a:defRPr sz="2000"/>
            </a:lvl7pPr>
            <a:lvl8pPr marL="2290763" indent="-461963">
              <a:defRPr sz="2000"/>
            </a:lvl8pPr>
            <a:lvl9pPr marL="2290763" indent="-461963">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spcAft>
                <a:spcPts val="1000"/>
              </a:spcAft>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756511DA-3B46-914A-BAAE-5F475BD63852}" type="datetimeFigureOut">
              <a:rPr lang="en-US" smtClean="0"/>
              <a:t>10/8/12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x-none"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756511DA-3B46-914A-BAAE-5F475BD63852}" type="datetimeFigureOut">
              <a:rPr lang="en-US" smtClean="0"/>
              <a:t>10/8/12</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4FA7D451-A136-D247-8C59-01991B5CE94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 id="2147483859" r:id="rId12"/>
    <p:sldLayoutId id="2147483860" r:id="rId13"/>
    <p:sldLayoutId id="2147483861" r:id="rId14"/>
    <p:sldLayoutId id="2147483862" r:id="rId15"/>
    <p:sldLayoutId id="2147483863"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7432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6pPr>
      <a:lvl7pPr marL="32051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7pPr>
      <a:lvl8pPr marL="36576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8pPr>
      <a:lvl9pPr marL="41195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1" Type="http://schemas.openxmlformats.org/officeDocument/2006/relationships/hyperlink" Target="http://bmistok.wikispaces.com/file/view/Paraphrasing.pdf" TargetMode="External"/><Relationship Id="rId12" Type="http://schemas.openxmlformats.org/officeDocument/2006/relationships/hyperlink" Target="http://www.uhv.edu/ac/style/quote.aspx" TargetMode="External"/><Relationship Id="rId13" Type="http://schemas.openxmlformats.org/officeDocument/2006/relationships/hyperlink" Target="http://bmistok.wikispaces.com/file/view/Referencing.pdf" TargetMode="External"/><Relationship Id="rId14" Type="http://schemas.openxmlformats.org/officeDocument/2006/relationships/hyperlink" Target="http://amow.boardofstudies.nsw.edu.au/glossary.html" TargetMode="External"/><Relationship Id="rId15" Type="http://schemas.openxmlformats.org/officeDocument/2006/relationships/hyperlink" Target="http://en.wikipedia.org/wiki/Citation" TargetMode="External"/><Relationship Id="rId1" Type="http://schemas.openxmlformats.org/officeDocument/2006/relationships/slideLayout" Target="../slideLayouts/slideLayout10.xml"/><Relationship Id="rId2" Type="http://schemas.openxmlformats.org/officeDocument/2006/relationships/hyperlink" Target="http://www.bradfordvts.co.uk/mrcgp/plagiarism/" TargetMode="External"/><Relationship Id="rId3" Type="http://schemas.openxmlformats.org/officeDocument/2006/relationships/hyperlink" Target="http://oliveharveycollegelibraryguides.pbworks.com/w/page/47192856/Plagiarism" TargetMode="External"/><Relationship Id="rId4" Type="http://schemas.openxmlformats.org/officeDocument/2006/relationships/hyperlink" Target="http://www.webster.edu/~barrettb/materials/plagiarism.htm" TargetMode="External"/><Relationship Id="rId5" Type="http://schemas.openxmlformats.org/officeDocument/2006/relationships/hyperlink" Target="http://www.cwu.edu/~hargrovr/mypagefour.html" TargetMode="External"/><Relationship Id="rId6" Type="http://schemas.openxmlformats.org/officeDocument/2006/relationships/hyperlink" Target="http://www.unt.edu/benchmarks/archives/2008/august08/cartoon.htm" TargetMode="External"/><Relationship Id="rId7" Type="http://schemas.openxmlformats.org/officeDocument/2006/relationships/hyperlink" Target="http://www.cartoonstock.com/directory/p/plagiarism.asp" TargetMode="External"/><Relationship Id="rId8" Type="http://schemas.openxmlformats.org/officeDocument/2006/relationships/hyperlink" Target="http://writing.wisc.edu/Handbook/QPA_plagiarism.html" TargetMode="External"/><Relationship Id="rId9" Type="http://schemas.openxmlformats.org/officeDocument/2006/relationships/hyperlink" Target="http://facts.randomhistory.com/world-war-ii-facts.html" TargetMode="External"/><Relationship Id="rId10" Type="http://schemas.openxmlformats.org/officeDocument/2006/relationships/hyperlink" Target="http://examples.yourdictionary.com/examples/examples-of-paraphrasing.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1.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3.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dirty="0" smtClean="0"/>
              <a:t>Plagiarism</a:t>
            </a:r>
            <a:endParaRPr lang="en-US" dirty="0"/>
          </a:p>
        </p:txBody>
      </p:sp>
    </p:spTree>
    <p:extLst>
      <p:ext uri="{BB962C8B-B14F-4D97-AF65-F5344CB8AC3E}">
        <p14:creationId xmlns:p14="http://schemas.microsoft.com/office/powerpoint/2010/main" val="378866980"/>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2814" y="434609"/>
            <a:ext cx="3749040" cy="749506"/>
          </a:xfrm>
        </p:spPr>
        <p:txBody>
          <a:bodyPr/>
          <a:lstStyle/>
          <a:p>
            <a:r>
              <a:rPr lang="en-US" dirty="0" smtClean="0"/>
              <a:t>References</a:t>
            </a:r>
            <a:endParaRPr lang="en-US" dirty="0"/>
          </a:p>
        </p:txBody>
      </p:sp>
      <p:sp>
        <p:nvSpPr>
          <p:cNvPr id="3" name="Text Placeholder 2"/>
          <p:cNvSpPr>
            <a:spLocks noGrp="1"/>
          </p:cNvSpPr>
          <p:nvPr>
            <p:ph type="body" sz="half" idx="2"/>
          </p:nvPr>
        </p:nvSpPr>
        <p:spPr>
          <a:xfrm>
            <a:off x="326113" y="1184115"/>
            <a:ext cx="4462580" cy="5525871"/>
          </a:xfrm>
        </p:spPr>
        <p:txBody>
          <a:bodyPr>
            <a:noAutofit/>
          </a:bodyPr>
          <a:lstStyle/>
          <a:p>
            <a:r>
              <a:rPr lang="en-US" sz="1600" dirty="0"/>
              <a:t>Photos</a:t>
            </a:r>
          </a:p>
          <a:p>
            <a:pPr marL="285750" indent="-285750">
              <a:buFont typeface="Arial"/>
              <a:buChar char="•"/>
            </a:pPr>
            <a:r>
              <a:rPr lang="en-US" sz="1600" u="sng" dirty="0">
                <a:hlinkClick r:id="rId2"/>
              </a:rPr>
              <a:t>http://www.bradfordvts.co.uk/mrcgp/plagiarism/</a:t>
            </a:r>
            <a:endParaRPr lang="en-US" sz="1600" dirty="0"/>
          </a:p>
          <a:p>
            <a:pPr marL="285750" indent="-285750">
              <a:buFont typeface="Arial"/>
              <a:buChar char="•"/>
            </a:pPr>
            <a:r>
              <a:rPr lang="en-US" sz="1600" u="sng" dirty="0">
                <a:hlinkClick r:id="rId3"/>
              </a:rPr>
              <a:t>http://oliveharveycollegelibraryguides.pbworks.com/w/page/47192856/Plagiarism</a:t>
            </a:r>
            <a:endParaRPr lang="en-US" sz="1600" dirty="0"/>
          </a:p>
          <a:p>
            <a:pPr marL="285750" indent="-285750">
              <a:buFont typeface="Arial"/>
              <a:buChar char="•"/>
            </a:pPr>
            <a:r>
              <a:rPr lang="en-US" sz="1600" u="sng" dirty="0">
                <a:hlinkClick r:id="rId4"/>
              </a:rPr>
              <a:t>http://www.webster.edu/~barrettb/materials/plagiarism.htm</a:t>
            </a:r>
            <a:endParaRPr lang="en-US" sz="1600" dirty="0"/>
          </a:p>
          <a:p>
            <a:pPr marL="285750" indent="-285750">
              <a:buFont typeface="Arial"/>
              <a:buChar char="•"/>
            </a:pPr>
            <a:r>
              <a:rPr lang="en-US" sz="1600" u="sng" dirty="0">
                <a:hlinkClick r:id="rId5"/>
              </a:rPr>
              <a:t>http://www.cwu.edu/~hargrovr/mypagefour.html</a:t>
            </a:r>
            <a:endParaRPr lang="en-US" sz="1600" dirty="0"/>
          </a:p>
          <a:p>
            <a:pPr marL="285750" indent="-285750">
              <a:buFont typeface="Arial"/>
              <a:buChar char="•"/>
            </a:pPr>
            <a:r>
              <a:rPr lang="en-US" sz="1600" u="sng" dirty="0">
                <a:hlinkClick r:id="rId6"/>
              </a:rPr>
              <a:t>http://www.unt.edu/benchmarks/archives/2008/august08/cartoon.htm</a:t>
            </a:r>
            <a:endParaRPr lang="en-US" sz="1600" dirty="0"/>
          </a:p>
          <a:p>
            <a:pPr marL="285750" indent="-285750">
              <a:buFont typeface="Arial"/>
              <a:buChar char="•"/>
            </a:pPr>
            <a:r>
              <a:rPr lang="en-US" sz="1600" u="sng" dirty="0">
                <a:hlinkClick r:id="rId7"/>
              </a:rPr>
              <a:t>http://www.cartoonstock.com/directory/p/</a:t>
            </a:r>
            <a:r>
              <a:rPr lang="en-US" sz="1600" u="sng" dirty="0" smtClean="0">
                <a:hlinkClick r:id="rId7"/>
              </a:rPr>
              <a:t>plagiarism.asp</a:t>
            </a:r>
            <a:endParaRPr lang="en-US" sz="1600" dirty="0"/>
          </a:p>
        </p:txBody>
      </p:sp>
      <p:sp>
        <p:nvSpPr>
          <p:cNvPr id="5" name="TextBox 4"/>
          <p:cNvSpPr txBox="1"/>
          <p:nvPr/>
        </p:nvSpPr>
        <p:spPr>
          <a:xfrm>
            <a:off x="4599891" y="1184115"/>
            <a:ext cx="4342435" cy="5909311"/>
          </a:xfrm>
          <a:prstGeom prst="rect">
            <a:avLst/>
          </a:prstGeom>
          <a:noFill/>
        </p:spPr>
        <p:txBody>
          <a:bodyPr wrap="square" rtlCol="0">
            <a:spAutoFit/>
          </a:bodyPr>
          <a:lstStyle/>
          <a:p>
            <a:r>
              <a:rPr lang="en-US" dirty="0" smtClean="0"/>
              <a:t>Information</a:t>
            </a:r>
          </a:p>
          <a:p>
            <a:pPr marL="285750" indent="-285750">
              <a:buFont typeface="Arial"/>
              <a:buChar char="•"/>
            </a:pPr>
            <a:r>
              <a:rPr lang="en-US" u="sng" dirty="0" smtClean="0">
                <a:hlinkClick r:id="rId8"/>
              </a:rPr>
              <a:t>http://writing.wisc.edu/Handbook/QPA_plagiarism.html</a:t>
            </a:r>
            <a:endParaRPr lang="en-US" dirty="0" smtClean="0"/>
          </a:p>
          <a:p>
            <a:pPr marL="285750" indent="-285750">
              <a:buFont typeface="Arial"/>
              <a:buChar char="•"/>
            </a:pPr>
            <a:r>
              <a:rPr lang="en-US" u="sng" dirty="0" smtClean="0">
                <a:hlinkClick r:id="rId9"/>
              </a:rPr>
              <a:t>http://facts.randomhistory.com/world-war-ii-facts.html</a:t>
            </a:r>
            <a:endParaRPr lang="en-US" dirty="0" smtClean="0"/>
          </a:p>
          <a:p>
            <a:pPr marL="285750" indent="-285750">
              <a:buFont typeface="Arial"/>
              <a:buChar char="•"/>
            </a:pPr>
            <a:r>
              <a:rPr lang="en-US" u="sng" dirty="0" smtClean="0">
                <a:hlinkClick r:id="rId10"/>
              </a:rPr>
              <a:t>http://examples.yourdictionary.com/examples/examples-of-paraphrasing.html</a:t>
            </a:r>
            <a:endParaRPr lang="en-US" dirty="0" smtClean="0"/>
          </a:p>
          <a:p>
            <a:pPr marL="285750" indent="-285750">
              <a:buFont typeface="Arial"/>
              <a:buChar char="•"/>
            </a:pPr>
            <a:r>
              <a:rPr lang="en-US" u="sng" dirty="0" smtClean="0">
                <a:hlinkClick r:id="rId11"/>
              </a:rPr>
              <a:t>http://bmistok.wikispaces.com/file/view/Paraphrasing.pdf</a:t>
            </a:r>
            <a:endParaRPr lang="en-US" dirty="0" smtClean="0"/>
          </a:p>
          <a:p>
            <a:pPr marL="285750" indent="-285750">
              <a:buFont typeface="Arial"/>
              <a:buChar char="•"/>
            </a:pPr>
            <a:r>
              <a:rPr lang="en-US" u="sng" dirty="0" smtClean="0">
                <a:hlinkClick r:id="rId12"/>
              </a:rPr>
              <a:t>http://www.uhv.edu/ac/style/quote.aspx</a:t>
            </a:r>
            <a:endParaRPr lang="en-US" dirty="0" smtClean="0"/>
          </a:p>
          <a:p>
            <a:pPr marL="285750" indent="-285750">
              <a:buFont typeface="Arial"/>
              <a:buChar char="•"/>
            </a:pPr>
            <a:r>
              <a:rPr lang="en-US" u="sng" dirty="0" smtClean="0">
                <a:hlinkClick r:id="rId13"/>
              </a:rPr>
              <a:t>http://bmistok.wikispaces.com/file/view/Referencing.pdf</a:t>
            </a:r>
            <a:endParaRPr lang="en-US" dirty="0" smtClean="0"/>
          </a:p>
          <a:p>
            <a:pPr marL="285750" indent="-285750">
              <a:buFont typeface="Arial"/>
              <a:buChar char="•"/>
            </a:pPr>
            <a:r>
              <a:rPr lang="en-US" u="sng" dirty="0" smtClean="0">
                <a:hlinkClick r:id="rId14"/>
              </a:rPr>
              <a:t>http://amow.boardofstudies.nsw.edu.au/glossary.html</a:t>
            </a:r>
            <a:endParaRPr lang="en-US" dirty="0" smtClean="0"/>
          </a:p>
          <a:p>
            <a:pPr marL="285750" indent="-285750">
              <a:buFont typeface="Arial"/>
              <a:buChar char="•"/>
            </a:pPr>
            <a:r>
              <a:rPr lang="en-US" u="sng" dirty="0" smtClean="0">
                <a:hlinkClick r:id="rId15"/>
              </a:rPr>
              <a:t>http://en.wikipedia.org/wiki/Citation</a:t>
            </a:r>
            <a:endParaRPr lang="en-US" u="sng" dirty="0" smtClean="0"/>
          </a:p>
          <a:p>
            <a:pPr marL="285750" indent="-285750">
              <a:buFont typeface="Arial"/>
              <a:buChar char="•"/>
            </a:pPr>
            <a:endParaRPr lang="en-US" dirty="0" smtClean="0"/>
          </a:p>
          <a:p>
            <a:endParaRPr lang="en-US" dirty="0" smtClean="0"/>
          </a:p>
          <a:p>
            <a:endParaRPr lang="en-US" dirty="0"/>
          </a:p>
        </p:txBody>
      </p:sp>
    </p:spTree>
    <p:extLst>
      <p:ext uri="{BB962C8B-B14F-4D97-AF65-F5344CB8AC3E}">
        <p14:creationId xmlns:p14="http://schemas.microsoft.com/office/powerpoint/2010/main" val="877864899"/>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5053"/>
            <a:ext cx="4050650" cy="1544022"/>
          </a:xfrm>
        </p:spPr>
        <p:txBody>
          <a:bodyPr/>
          <a:lstStyle/>
          <a:p>
            <a:r>
              <a:rPr lang="en-US" dirty="0" smtClean="0"/>
              <a:t>How to Avoid Plagiarism</a:t>
            </a:r>
            <a:endParaRPr lang="en-US" dirty="0"/>
          </a:p>
        </p:txBody>
      </p:sp>
      <p:sp>
        <p:nvSpPr>
          <p:cNvPr id="3" name="Text Placeholder 2"/>
          <p:cNvSpPr>
            <a:spLocks noGrp="1"/>
          </p:cNvSpPr>
          <p:nvPr>
            <p:ph type="body" sz="half" idx="2"/>
          </p:nvPr>
        </p:nvSpPr>
        <p:spPr>
          <a:xfrm>
            <a:off x="571500" y="3942546"/>
            <a:ext cx="8001000" cy="1219200"/>
          </a:xfrm>
        </p:spPr>
        <p:txBody>
          <a:bodyPr>
            <a:normAutofit fontScale="85000" lnSpcReduction="10000"/>
          </a:bodyPr>
          <a:lstStyle/>
          <a:p>
            <a:pPr marL="285750" indent="-285750">
              <a:buFont typeface="Arial"/>
              <a:buChar char="•"/>
            </a:pPr>
            <a:r>
              <a:rPr lang="en-US" sz="2800" dirty="0" smtClean="0"/>
              <a:t>Find out what plagiarism is.</a:t>
            </a:r>
          </a:p>
          <a:p>
            <a:pPr marL="285750" indent="-285750">
              <a:buFont typeface="Arial"/>
              <a:buChar char="•"/>
            </a:pPr>
            <a:r>
              <a:rPr lang="en-US" sz="2800" dirty="0" smtClean="0"/>
              <a:t>Know how and when to site sources.</a:t>
            </a:r>
            <a:endParaRPr lang="en-US" sz="2800" dirty="0"/>
          </a:p>
          <a:p>
            <a:pPr marL="457200" indent="-457200">
              <a:buFont typeface="Arial"/>
              <a:buChar char="•"/>
            </a:pPr>
            <a:r>
              <a:rPr lang="en-US" sz="2800" dirty="0" smtClean="0"/>
              <a:t>Difference between common and specific knowledge.</a:t>
            </a:r>
          </a:p>
        </p:txBody>
      </p:sp>
      <p:pic>
        <p:nvPicPr>
          <p:cNvPr id="5" name="Picture Placeholder 4" descr="plagiarismdefined.jp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t="157" b="75"/>
          <a:stretch/>
        </p:blipFill>
        <p:spPr>
          <a:xfrm rot="21355093">
            <a:off x="4286857" y="368872"/>
            <a:ext cx="4768850" cy="2650766"/>
          </a:xfrm>
        </p:spPr>
      </p:pic>
    </p:spTree>
    <p:extLst>
      <p:ext uri="{BB962C8B-B14F-4D97-AF65-F5344CB8AC3E}">
        <p14:creationId xmlns:p14="http://schemas.microsoft.com/office/powerpoint/2010/main" val="976893855"/>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784" y="179051"/>
            <a:ext cx="8852216" cy="1434091"/>
          </a:xfrm>
        </p:spPr>
        <p:txBody>
          <a:bodyPr/>
          <a:lstStyle/>
          <a:p>
            <a:r>
              <a:rPr lang="en-US" dirty="0" smtClean="0"/>
              <a:t>Paraphrasing vs. Quotes</a:t>
            </a:r>
            <a:endParaRPr lang="en-US" dirty="0"/>
          </a:p>
        </p:txBody>
      </p:sp>
      <p:sp>
        <p:nvSpPr>
          <p:cNvPr id="3" name="Text Placeholder 2"/>
          <p:cNvSpPr>
            <a:spLocks noGrp="1"/>
          </p:cNvSpPr>
          <p:nvPr>
            <p:ph type="body" sz="half" idx="2"/>
          </p:nvPr>
        </p:nvSpPr>
        <p:spPr>
          <a:xfrm>
            <a:off x="0" y="1889865"/>
            <a:ext cx="8993817" cy="1656045"/>
          </a:xfrm>
        </p:spPr>
        <p:txBody>
          <a:bodyPr>
            <a:normAutofit lnSpcReduction="10000"/>
          </a:bodyPr>
          <a:lstStyle/>
          <a:p>
            <a:pPr algn="l"/>
            <a:r>
              <a:rPr lang="en-US" dirty="0" smtClean="0"/>
              <a:t>Paraphrasing: When doing coursework you will mostly analyzing other people</a:t>
            </a:r>
            <a:r>
              <a:rPr lang="en-US" dirty="0" smtClean="0"/>
              <a:t>'</a:t>
            </a:r>
            <a:r>
              <a:rPr lang="en-US" dirty="0" smtClean="0"/>
              <a:t>s work. Therefore to not be plagiarizing or not be quoting directly you will need to put the work in your own words, by explaining the work in a different manner that was originally produced, this is called paraphrasing.</a:t>
            </a:r>
          </a:p>
          <a:p>
            <a:pPr algn="l"/>
            <a:r>
              <a:rPr lang="en-US" dirty="0" smtClean="0"/>
              <a:t>Quoting: Is when you are directly copying someone else's work, this isn</a:t>
            </a:r>
            <a:r>
              <a:rPr lang="en-US" dirty="0" smtClean="0"/>
              <a:t>’t plagiarism if you put the words under speech marks, and you directly site it in your references.</a:t>
            </a:r>
            <a:endParaRPr lang="en-US" dirty="0" smtClean="0"/>
          </a:p>
        </p:txBody>
      </p:sp>
      <p:pic>
        <p:nvPicPr>
          <p:cNvPr id="5" name="Picture Placeholder 4" descr="plagiarismCOLOR.gif"/>
          <p:cNvPicPr>
            <a:picLocks noGrp="1" noChangeAspect="1"/>
          </p:cNvPicPr>
          <p:nvPr>
            <p:ph type="pic" idx="1"/>
          </p:nvPr>
        </p:nvPicPr>
        <p:blipFill>
          <a:blip r:embed="rId2">
            <a:extLst>
              <a:ext uri="{28A0092B-C50C-407E-A947-70E740481C1C}">
                <a14:useLocalDpi xmlns:a14="http://schemas.microsoft.com/office/drawing/2010/main" val="0"/>
              </a:ext>
            </a:extLst>
          </a:blip>
          <a:srcRect t="1851" b="1851"/>
          <a:stretch>
            <a:fillRect/>
          </a:stretch>
        </p:blipFill>
        <p:spPr>
          <a:xfrm>
            <a:off x="1808241" y="3545910"/>
            <a:ext cx="4759439" cy="3312090"/>
          </a:xfrm>
        </p:spPr>
      </p:pic>
    </p:spTree>
    <p:extLst>
      <p:ext uri="{BB962C8B-B14F-4D97-AF65-F5344CB8AC3E}">
        <p14:creationId xmlns:p14="http://schemas.microsoft.com/office/powerpoint/2010/main" val="2740841609"/>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Paraphrase a Source.</a:t>
            </a:r>
            <a:endParaRPr lang="en-US" dirty="0"/>
          </a:p>
        </p:txBody>
      </p:sp>
      <p:sp>
        <p:nvSpPr>
          <p:cNvPr id="3" name="Text Placeholder 2"/>
          <p:cNvSpPr>
            <a:spLocks noGrp="1"/>
          </p:cNvSpPr>
          <p:nvPr>
            <p:ph type="body" sz="half" idx="2"/>
          </p:nvPr>
        </p:nvSpPr>
        <p:spPr/>
        <p:txBody>
          <a:bodyPr/>
          <a:lstStyle/>
          <a:p>
            <a:pPr marL="285750" indent="-285750">
              <a:buFont typeface="Arial"/>
              <a:buChar char="•"/>
            </a:pPr>
            <a:r>
              <a:rPr lang="en-US" dirty="0" smtClean="0"/>
              <a:t>Put the piece of text into your own words.</a:t>
            </a:r>
          </a:p>
          <a:p>
            <a:pPr marL="285750" indent="-285750">
              <a:buFont typeface="Arial"/>
              <a:buChar char="•"/>
            </a:pPr>
            <a:r>
              <a:rPr lang="en-US" dirty="0" smtClean="0"/>
              <a:t>Takeout unimportant phrases or information that is not necessary in the point you are trying to make</a:t>
            </a:r>
          </a:p>
          <a:p>
            <a:pPr marL="285750" indent="-285750">
              <a:buFont typeface="Arial"/>
              <a:buChar char="•"/>
            </a:pPr>
            <a:r>
              <a:rPr lang="en-US" dirty="0" smtClean="0"/>
              <a:t>When paraphrasing, if you need to repeat a word or a phrase that is vital, put it in speech marks.</a:t>
            </a:r>
          </a:p>
        </p:txBody>
      </p:sp>
      <p:pic>
        <p:nvPicPr>
          <p:cNvPr id="5" name="Picture Placeholder 4" descr="InternetPlagiarismCartoon72.jpg"/>
          <p:cNvPicPr>
            <a:picLocks noGrp="1" noChangeAspect="1"/>
          </p:cNvPicPr>
          <p:nvPr>
            <p:ph type="pic" idx="1"/>
          </p:nvPr>
        </p:nvPicPr>
        <p:blipFill>
          <a:blip r:embed="rId2">
            <a:extLst>
              <a:ext uri="{28A0092B-C50C-407E-A947-70E740481C1C}">
                <a14:useLocalDpi xmlns:a14="http://schemas.microsoft.com/office/drawing/2010/main" val="0"/>
              </a:ext>
            </a:extLst>
          </a:blip>
          <a:srcRect l="9826" r="9826"/>
          <a:stretch>
            <a:fillRect/>
          </a:stretch>
        </p:blipFill>
        <p:spPr>
          <a:xfrm rot="150174">
            <a:off x="4827589" y="512117"/>
            <a:ext cx="3657600" cy="4937125"/>
          </a:xfrm>
        </p:spPr>
      </p:pic>
    </p:spTree>
    <p:extLst>
      <p:ext uri="{BB962C8B-B14F-4D97-AF65-F5344CB8AC3E}">
        <p14:creationId xmlns:p14="http://schemas.microsoft.com/office/powerpoint/2010/main" val="1768359099"/>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924825"/>
            <a:ext cx="8001000" cy="1485575"/>
          </a:xfrm>
        </p:spPr>
        <p:txBody>
          <a:bodyPr/>
          <a:lstStyle/>
          <a:p>
            <a:r>
              <a:rPr lang="en-US" dirty="0" smtClean="0"/>
              <a:t>Successful vs. Unsuccessful Paraphrases.</a:t>
            </a:r>
            <a:endParaRPr lang="en-US" dirty="0"/>
          </a:p>
        </p:txBody>
      </p:sp>
      <p:sp>
        <p:nvSpPr>
          <p:cNvPr id="3" name="Text Placeholder 2"/>
          <p:cNvSpPr>
            <a:spLocks noGrp="1"/>
          </p:cNvSpPr>
          <p:nvPr>
            <p:ph type="body" sz="half" idx="2"/>
          </p:nvPr>
        </p:nvSpPr>
        <p:spPr>
          <a:xfrm>
            <a:off x="571500" y="4410399"/>
            <a:ext cx="8001000" cy="2316747"/>
          </a:xfrm>
        </p:spPr>
        <p:txBody>
          <a:bodyPr>
            <a:noAutofit/>
          </a:bodyPr>
          <a:lstStyle/>
          <a:p>
            <a:pPr algn="l"/>
            <a:r>
              <a:rPr lang="en-US" sz="1600" dirty="0" smtClean="0"/>
              <a:t>Here are some examples of paraphrasing. Can  you determine which one is successful?</a:t>
            </a:r>
          </a:p>
          <a:p>
            <a:pPr algn="l"/>
            <a:endParaRPr lang="en-US" sz="1600" dirty="0" smtClean="0"/>
          </a:p>
          <a:p>
            <a:pPr algn="l"/>
            <a:r>
              <a:rPr lang="en-US" sz="1600" dirty="0"/>
              <a:t>Original: Any trip to Italy should include a visit to Tuscany to sample their exquisite wines.</a:t>
            </a:r>
          </a:p>
          <a:p>
            <a:pPr algn="l"/>
            <a:r>
              <a:rPr lang="en-US" sz="1600" dirty="0"/>
              <a:t>Paraphrase: Be sure to include a Tuscan wine-tasting experience when visiting Italy. </a:t>
            </a:r>
            <a:endParaRPr lang="en-US" sz="1600" dirty="0"/>
          </a:p>
          <a:p>
            <a:pPr algn="l"/>
            <a:r>
              <a:rPr lang="en-US" sz="1600" dirty="0" smtClean="0"/>
              <a:t>Or</a:t>
            </a:r>
          </a:p>
          <a:p>
            <a:pPr algn="l"/>
            <a:r>
              <a:rPr lang="en-US" sz="1600" dirty="0" smtClean="0"/>
              <a:t>Original:</a:t>
            </a:r>
            <a:r>
              <a:rPr lang="en-US" sz="1600" dirty="0"/>
              <a:t> </a:t>
            </a:r>
            <a:r>
              <a:rPr lang="en-US" sz="1600" dirty="0" smtClean="0"/>
              <a:t>Any </a:t>
            </a:r>
            <a:r>
              <a:rPr lang="en-US" sz="1600" dirty="0"/>
              <a:t>trip to Italy should include a visit to Tuscany to sample their exquisite wines.</a:t>
            </a:r>
          </a:p>
          <a:p>
            <a:pPr algn="l"/>
            <a:r>
              <a:rPr lang="en-US" sz="1600" dirty="0"/>
              <a:t>Paraphrase:  Any trip to Italy should include a visit to Tuscany to sample their </a:t>
            </a:r>
            <a:r>
              <a:rPr lang="en-US" sz="1600" dirty="0" smtClean="0"/>
              <a:t>nice </a:t>
            </a:r>
            <a:r>
              <a:rPr lang="en-US" sz="1600" dirty="0"/>
              <a:t>wines.</a:t>
            </a:r>
          </a:p>
          <a:p>
            <a:endParaRPr lang="en-US" sz="1600" dirty="0"/>
          </a:p>
        </p:txBody>
      </p:sp>
      <p:pic>
        <p:nvPicPr>
          <p:cNvPr id="5" name="Picture Placeholder 4" descr="plagiarism.gif"/>
          <p:cNvPicPr>
            <a:picLocks noGrp="1" noChangeAspect="1"/>
          </p:cNvPicPr>
          <p:nvPr>
            <p:ph type="pic" idx="1"/>
          </p:nvPr>
        </p:nvPicPr>
        <p:blipFill>
          <a:blip r:embed="rId2">
            <a:extLst>
              <a:ext uri="{28A0092B-C50C-407E-A947-70E740481C1C}">
                <a14:useLocalDpi xmlns:a14="http://schemas.microsoft.com/office/drawing/2010/main" val="0"/>
              </a:ext>
            </a:extLst>
          </a:blip>
          <a:srcRect l="9740" r="9740"/>
          <a:stretch>
            <a:fillRect/>
          </a:stretch>
        </p:blipFill>
        <p:spPr>
          <a:xfrm rot="21355093">
            <a:off x="2359026" y="109573"/>
            <a:ext cx="4425950" cy="3078162"/>
          </a:xfrm>
        </p:spPr>
      </p:pic>
    </p:spTree>
    <p:extLst>
      <p:ext uri="{BB962C8B-B14F-4D97-AF65-F5344CB8AC3E}">
        <p14:creationId xmlns:p14="http://schemas.microsoft.com/office/powerpoint/2010/main" val="4255169273"/>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23312"/>
            <a:ext cx="3749040" cy="1161445"/>
          </a:xfrm>
        </p:spPr>
        <p:txBody>
          <a:bodyPr/>
          <a:lstStyle/>
          <a:p>
            <a:r>
              <a:rPr lang="en-US" dirty="0" smtClean="0"/>
              <a:t>"</a:t>
            </a:r>
            <a:r>
              <a:rPr lang="en-US" dirty="0" smtClean="0"/>
              <a:t>How to Quote a Source</a:t>
            </a:r>
            <a:r>
              <a:rPr lang="en-US" dirty="0" smtClean="0"/>
              <a:t>"</a:t>
            </a:r>
            <a:endParaRPr lang="en-US" dirty="0"/>
          </a:p>
        </p:txBody>
      </p:sp>
      <p:sp>
        <p:nvSpPr>
          <p:cNvPr id="3" name="Text Placeholder 2"/>
          <p:cNvSpPr>
            <a:spLocks noGrp="1"/>
          </p:cNvSpPr>
          <p:nvPr>
            <p:ph type="body" sz="half" idx="2"/>
          </p:nvPr>
        </p:nvSpPr>
        <p:spPr>
          <a:xfrm>
            <a:off x="308948" y="3861245"/>
            <a:ext cx="8221447" cy="2378796"/>
          </a:xfrm>
        </p:spPr>
        <p:txBody>
          <a:bodyPr>
            <a:normAutofit/>
          </a:bodyPr>
          <a:lstStyle/>
          <a:p>
            <a:r>
              <a:rPr lang="en-US" sz="2800" dirty="0" smtClean="0"/>
              <a:t>When you find a piece of text, that you cannot paraphrase, but you still need it to explain something you need to quote it. This means you have to put the words you directly copied in speech marks, and then refer to where you got it from.</a:t>
            </a:r>
            <a:endParaRPr lang="en-US" sz="2800" dirty="0"/>
          </a:p>
        </p:txBody>
      </p:sp>
      <p:pic>
        <p:nvPicPr>
          <p:cNvPr id="5" name="Picture Placeholder 4" descr="jman176l.png"/>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18618" b="-504"/>
          <a:stretch/>
        </p:blipFill>
        <p:spPr>
          <a:xfrm>
            <a:off x="3993973" y="303625"/>
            <a:ext cx="4680849" cy="3047181"/>
          </a:xfrm>
        </p:spPr>
      </p:pic>
    </p:spTree>
    <p:extLst>
      <p:ext uri="{BB962C8B-B14F-4D97-AF65-F5344CB8AC3E}">
        <p14:creationId xmlns:p14="http://schemas.microsoft.com/office/powerpoint/2010/main" val="3056982573"/>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Referencing </a:t>
            </a:r>
            <a:endParaRPr lang="en-US" dirty="0"/>
          </a:p>
        </p:txBody>
      </p:sp>
      <p:sp>
        <p:nvSpPr>
          <p:cNvPr id="3" name="Content Placeholder 2"/>
          <p:cNvSpPr>
            <a:spLocks noGrp="1"/>
          </p:cNvSpPr>
          <p:nvPr>
            <p:ph idx="1"/>
          </p:nvPr>
        </p:nvSpPr>
        <p:spPr/>
        <p:txBody>
          <a:bodyPr>
            <a:normAutofit fontScale="92500"/>
          </a:bodyPr>
          <a:lstStyle/>
          <a:p>
            <a:r>
              <a:rPr lang="en-US" dirty="0"/>
              <a:t>When you quote, take and idea or use a fact from someone else’s work you need to refer to it in your work. There are different types of referencing, the main two being the Harvard Referencing System and the APA Referencing system</a:t>
            </a:r>
            <a:r>
              <a:rPr lang="en-US" dirty="0" smtClean="0"/>
              <a:t>.</a:t>
            </a:r>
            <a:endParaRPr lang="en-US" dirty="0"/>
          </a:p>
          <a:p>
            <a:r>
              <a:rPr lang="en-US" dirty="0"/>
              <a:t>The Harvard referencing system requires; acknowledgement of sources, name of author, year it was published and the page it was on</a:t>
            </a:r>
            <a:r>
              <a:rPr lang="en-US" dirty="0" smtClean="0"/>
              <a:t>.</a:t>
            </a:r>
            <a:r>
              <a:rPr lang="en-US" dirty="0"/>
              <a:t> </a:t>
            </a:r>
          </a:p>
          <a:p>
            <a:r>
              <a:rPr lang="en-US" dirty="0"/>
              <a:t>The American Psychological Association system again needs the same parameters to be met as the Harvard system.</a:t>
            </a:r>
          </a:p>
          <a:p>
            <a:endParaRPr lang="en-US" dirty="0"/>
          </a:p>
        </p:txBody>
      </p:sp>
    </p:spTree>
    <p:extLst>
      <p:ext uri="{BB962C8B-B14F-4D97-AF65-F5344CB8AC3E}">
        <p14:creationId xmlns:p14="http://schemas.microsoft.com/office/powerpoint/2010/main" val="1249541374"/>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681463"/>
            <a:ext cx="2826925" cy="1709928"/>
          </a:xfrm>
        </p:spPr>
        <p:txBody>
          <a:bodyPr/>
          <a:lstStyle/>
          <a:p>
            <a:r>
              <a:rPr lang="en-US" dirty="0" smtClean="0"/>
              <a:t>Essay Writing</a:t>
            </a:r>
            <a:endParaRPr lang="en-US" dirty="0"/>
          </a:p>
        </p:txBody>
      </p:sp>
      <p:sp>
        <p:nvSpPr>
          <p:cNvPr id="3" name="Text Placeholder 2"/>
          <p:cNvSpPr>
            <a:spLocks noGrp="1"/>
          </p:cNvSpPr>
          <p:nvPr>
            <p:ph type="body" sz="half" idx="2"/>
          </p:nvPr>
        </p:nvSpPr>
        <p:spPr>
          <a:xfrm>
            <a:off x="571500" y="2404047"/>
            <a:ext cx="2826925" cy="2624152"/>
          </a:xfrm>
        </p:spPr>
        <p:txBody>
          <a:bodyPr>
            <a:noAutofit/>
          </a:bodyPr>
          <a:lstStyle/>
          <a:p>
            <a:r>
              <a:rPr lang="en-US" sz="2400" dirty="0" smtClean="0"/>
              <a:t>On the right you see a general structure of an essay. When writing an essay you to do research therefore you need to refer to the sites where you got the information for it not to be plagiarism.</a:t>
            </a:r>
            <a:endParaRPr lang="en-US" sz="2400" dirty="0"/>
          </a:p>
        </p:txBody>
      </p:sp>
      <p:pic>
        <p:nvPicPr>
          <p:cNvPr id="7" name="Picture Placeholder 6" descr="Untitled.png"/>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17" r="2037"/>
          <a:stretch/>
        </p:blipFill>
        <p:spPr>
          <a:xfrm>
            <a:off x="3398425" y="681463"/>
            <a:ext cx="5380039" cy="5053199"/>
          </a:xfrm>
        </p:spPr>
      </p:pic>
    </p:spTree>
    <p:extLst>
      <p:ext uri="{BB962C8B-B14F-4D97-AF65-F5344CB8AC3E}">
        <p14:creationId xmlns:p14="http://schemas.microsoft.com/office/powerpoint/2010/main" val="3656863320"/>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Life Story of Accidental Plagiarism</a:t>
            </a:r>
            <a:endParaRPr lang="en-US" dirty="0"/>
          </a:p>
        </p:txBody>
      </p:sp>
      <p:sp>
        <p:nvSpPr>
          <p:cNvPr id="3" name="Text Placeholder 2"/>
          <p:cNvSpPr>
            <a:spLocks noGrp="1"/>
          </p:cNvSpPr>
          <p:nvPr>
            <p:ph type="body" sz="half" idx="2"/>
          </p:nvPr>
        </p:nvSpPr>
        <p:spPr>
          <a:xfrm>
            <a:off x="594360" y="2551176"/>
            <a:ext cx="3749040" cy="3695460"/>
          </a:xfrm>
        </p:spPr>
        <p:txBody>
          <a:bodyPr>
            <a:noAutofit/>
          </a:bodyPr>
          <a:lstStyle/>
          <a:p>
            <a:r>
              <a:rPr lang="en-US" sz="2400" dirty="0" smtClean="0"/>
              <a:t>In my own matrix reflection I used the internet for research in answering questions, although I paraphrased all of my work, and put direct quotes in speech marks, this still counts as plagiarism as I did not refer to the websites in my essay. </a:t>
            </a:r>
            <a:endParaRPr lang="en-US" sz="2400" dirty="0"/>
          </a:p>
        </p:txBody>
      </p:sp>
      <p:pic>
        <p:nvPicPr>
          <p:cNvPr id="5" name="Picture Placeholder 4" descr="plagiarism1.gif"/>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249" b="-228"/>
          <a:stretch/>
        </p:blipFill>
        <p:spPr>
          <a:xfrm rot="150174">
            <a:off x="4827173" y="1562425"/>
            <a:ext cx="3657600" cy="3502019"/>
          </a:xfrm>
        </p:spPr>
      </p:pic>
    </p:spTree>
    <p:extLst>
      <p:ext uri="{BB962C8B-B14F-4D97-AF65-F5344CB8AC3E}">
        <p14:creationId xmlns:p14="http://schemas.microsoft.com/office/powerpoint/2010/main" val="3966583292"/>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124</TotalTime>
  <Words>616</Words>
  <Application>Microsoft Macintosh PowerPoint</Application>
  <PresentationFormat>On-screen Show (4:3)</PresentationFormat>
  <Paragraphs>49</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Travelogue</vt:lpstr>
      <vt:lpstr>Plagiarism</vt:lpstr>
      <vt:lpstr>How to Avoid Plagiarism</vt:lpstr>
      <vt:lpstr>Paraphrasing vs. Quotes</vt:lpstr>
      <vt:lpstr>How to Paraphrase a Source.</vt:lpstr>
      <vt:lpstr>Successful vs. Unsuccessful Paraphrases.</vt:lpstr>
      <vt:lpstr>"How to Quote a Source"</vt:lpstr>
      <vt:lpstr>Referencing </vt:lpstr>
      <vt:lpstr>Essay Writing</vt:lpstr>
      <vt:lpstr>Real Life Story of Accidental Plagiarism</vt:lpstr>
      <vt:lpstr>References</vt:lpstr>
    </vt:vector>
  </TitlesOfParts>
  <Company>BMIS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Avoid Plagiarism</dc:title>
  <dc:creator>Mahek Ganatra</dc:creator>
  <cp:lastModifiedBy>Mahek Ganatra</cp:lastModifiedBy>
  <cp:revision>13</cp:revision>
  <dcterms:created xsi:type="dcterms:W3CDTF">2012-10-08T17:25:23Z</dcterms:created>
  <dcterms:modified xsi:type="dcterms:W3CDTF">2012-10-08T19:29:56Z</dcterms:modified>
</cp:coreProperties>
</file>